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63" r:id="rId11"/>
    <p:sldId id="264" r:id="rId12"/>
    <p:sldId id="265" r:id="rId13"/>
    <p:sldId id="266" r:id="rId14"/>
    <p:sldId id="267" r:id="rId15"/>
    <p:sldId id="261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915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3CF22-55AD-48DE-92F0-E690D07DEBC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FE54A-1EBB-46B7-A6DE-B42DEC2FB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FE54A-1EBB-46B7-A6DE-B42DEC2FB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461" y="320668"/>
            <a:ext cx="7772400" cy="728076"/>
          </a:xfrm>
          <a:gradFill>
            <a:gsLst>
              <a:gs pos="814">
                <a:srgbClr val="F5F8FC">
                  <a:alpha val="67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b="1" dirty="0" err="1"/>
              <a:t>Abstra</a:t>
            </a:r>
            <a:r>
              <a:rPr b="1" dirty="0"/>
              <a:t> Weekly 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9261" y="1649315"/>
            <a:ext cx="6400800" cy="1137221"/>
          </a:xfrm>
          <a:gradFill>
            <a:gsLst>
              <a:gs pos="814">
                <a:srgbClr val="F5F8FC">
                  <a:alpha val="67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Weekly Update and Process Improvements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1FA5-7D79-4EAB-A4E2-6071E4D9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413"/>
          </a:xfrm>
          <a:gradFill>
            <a:gsLst>
              <a:gs pos="814">
                <a:srgbClr val="F5F8FC"/>
              </a:gs>
              <a:gs pos="9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b="1" dirty="0"/>
              <a:t>Resolved Zendesk Tickets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03" y="919817"/>
            <a:ext cx="8229600" cy="3946872"/>
          </a:xfrm>
          <a:gradFill flip="none" rotWithShape="1"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1. </a:t>
            </a:r>
            <a:r>
              <a:rPr lang="en-US" sz="1400" b="1" dirty="0"/>
              <a:t>Auto-assignment Issue </a:t>
            </a:r>
            <a:r>
              <a:rPr lang="en-US" sz="1400" dirty="0"/>
              <a:t>(Requester: Thomas </a:t>
            </a:r>
            <a:r>
              <a:rPr lang="en-US" sz="1400" dirty="0" err="1"/>
              <a:t>Rosnet</a:t>
            </a:r>
            <a:r>
              <a:rPr lang="en-US" sz="1400" dirty="0"/>
              <a:t>):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Problem: </a:t>
            </a:r>
            <a:r>
              <a:rPr lang="en-US" sz="1400" dirty="0"/>
              <a:t>Tickets were automatically assigned to the first agent who replied, causing confusion and extra manual work.</a:t>
            </a:r>
          </a:p>
          <a:p>
            <a:pPr marL="0" indent="0">
              <a:buNone/>
            </a:pPr>
            <a:r>
              <a:rPr lang="en-US" sz="1400" b="1" dirty="0"/>
              <a:t>Solution: </a:t>
            </a:r>
            <a:r>
              <a:rPr lang="en-US" sz="1400" dirty="0"/>
              <a:t>The trigger was updated to prevent tickets from being auto-assigned to the user who is also the Requester.</a:t>
            </a:r>
          </a:p>
          <a:p>
            <a:pPr marL="0" indent="0">
              <a:buNone/>
            </a:pPr>
            <a:r>
              <a:rPr lang="en-US" sz="1400" b="1" dirty="0"/>
              <a:t>Why it's great: </a:t>
            </a:r>
            <a:r>
              <a:rPr lang="en-US" sz="1400" dirty="0"/>
              <a:t>This solves cases where a user has both an Agent role and a standard user account. For example, if a user submits a ticket (as the Requester), the ticket will no longer be automatically assigned to them when they respond. This reduces confusion and improves workflow efficiency.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</a:t>
            </a:r>
            <a:r>
              <a:rPr lang="en-US" sz="1400" b="1" dirty="0"/>
              <a:t>. Zendesk Form Modifications </a:t>
            </a:r>
            <a:r>
              <a:rPr lang="en-US" sz="1400" dirty="0"/>
              <a:t>(Requester: Camille </a:t>
            </a:r>
            <a:r>
              <a:rPr lang="en-US" sz="1400" dirty="0" err="1"/>
              <a:t>Boillet</a:t>
            </a:r>
            <a:r>
              <a:rPr lang="en-US" sz="1400" dirty="0"/>
              <a:t>):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Problem: </a:t>
            </a:r>
            <a:r>
              <a:rPr lang="en-US" sz="1400" dirty="0"/>
              <a:t>Key fields like Dataset ID, Dataset Name, and Hyperlink were missing in Zendesk forms, making it harder to track data accurately.</a:t>
            </a:r>
          </a:p>
          <a:p>
            <a:pPr marL="0" indent="0">
              <a:buNone/>
            </a:pPr>
            <a:r>
              <a:rPr lang="en-US" sz="1400" b="1" dirty="0"/>
              <a:t>Solution: </a:t>
            </a:r>
            <a:r>
              <a:rPr lang="en-US" sz="1400" dirty="0"/>
              <a:t>The requested fields were added and implemented in the form. These fields are visible only to agents.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4BEDA-19E3-4B76-A190-F1274AFC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089"/>
          </a:xfrm>
          <a:gradFill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 fontScale="90000"/>
          </a:bodyPr>
          <a:lstStyle/>
          <a:p>
            <a:r>
              <a:rPr b="1" dirty="0"/>
              <a:t>Independent Exploration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6739"/>
            <a:ext cx="8229600" cy="4853688"/>
          </a:xfrm>
          <a:gradFill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While trying to analyze Richard's activities, I faced a little challenge: </a:t>
            </a:r>
            <a:r>
              <a:rPr lang="en-US" sz="1400" b="1" dirty="0"/>
              <a:t>there was no direct way to review his tickets because his user account had been deleted from Zendesk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However, his name appeared in ticket comments, which provided a clue, but manually going through over 1,900 tickets was simply not possible.</a:t>
            </a:r>
          </a:p>
          <a:p>
            <a:pPr marL="0" indent="0">
              <a:buNone/>
            </a:pPr>
            <a:r>
              <a:rPr lang="en-US" sz="1400" dirty="0"/>
              <a:t>To address this, I wrote a Python script that use the Zendesk API to fetch all tickets from the past two months. 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script generated a table containing all relevant information, which I could then search and analyze further.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allowed me to:</a:t>
            </a:r>
          </a:p>
          <a:p>
            <a:pPr marL="0" indent="0">
              <a:buNone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Search tickets and find similar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Identify teams and patterns in ticket assignments.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Analyze Richard's comments to understand his approach to problem-solving.</a:t>
            </a:r>
          </a:p>
          <a:p>
            <a:pPr marL="457200" lvl="1" indent="0"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Why this script can be useful going forward:</a:t>
            </a:r>
          </a:p>
          <a:p>
            <a:pPr marL="0" indent="0">
              <a:buNone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It enables the creation </a:t>
            </a:r>
            <a:r>
              <a:rPr lang="en-US" sz="1200" b="1" dirty="0"/>
              <a:t>of custom reports from Zendesk </a:t>
            </a:r>
            <a:r>
              <a:rPr lang="en-US" sz="1200" dirty="0"/>
              <a:t>in a structured table format, making all key data easily accessible in one place.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It provides access to data that isn’t otherwise available through the Zendesk </a:t>
            </a:r>
            <a:r>
              <a:rPr lang="en-US" sz="1200" dirty="0"/>
              <a:t>interface or tools like </a:t>
            </a:r>
            <a:r>
              <a:rPr lang="en-US" sz="1200" dirty="0" err="1"/>
              <a:t>FullStory</a:t>
            </a:r>
            <a:r>
              <a:rPr lang="en-US" sz="1200" dirty="0"/>
              <a:t>. For example, we can retrieve tickets linked to deleted users, see their comments, and access other critical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This opens up opportunities for deeper analysis,</a:t>
            </a:r>
            <a:r>
              <a:rPr lang="en-US" sz="1200" dirty="0"/>
              <a:t> trend identification, and easier grouping of similar issues to improve ticket resolution processes.</a:t>
            </a:r>
          </a:p>
          <a:p>
            <a:pPr marL="457200" lvl="1" indent="0"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Outcome:</a:t>
            </a:r>
            <a:r>
              <a:rPr lang="en-US" sz="1400" dirty="0"/>
              <a:t> This script helped me build a better understanding of the support processes and ticket resolution strategies, which will significantly accelerated my onboarding and I believe improve my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CB23C-16CA-4B8F-974B-E4F7630B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089"/>
          </a:xfrm>
          <a:gradFill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 fontScale="90000"/>
          </a:bodyPr>
          <a:lstStyle/>
          <a:p>
            <a:r>
              <a:rPr lang="en-US" b="1" dirty="0"/>
              <a:t>Some examples of tables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E3D94-155F-476F-BAD2-1B16F4E52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189" y="966404"/>
            <a:ext cx="8494014" cy="23618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9904B-9392-44E0-AA7A-15A68DDC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1" y="3497255"/>
            <a:ext cx="8601349" cy="2518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2A012-2174-4549-BADC-9BD51C945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8181"/>
          </a:xfrm>
          <a:gradFill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 fontScale="90000"/>
          </a:bodyPr>
          <a:lstStyle/>
          <a:p>
            <a:r>
              <a:rPr lang="en-US" b="1" dirty="0"/>
              <a:t>Some examples of tables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2A012-2174-4549-BADC-9BD51C94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77CB6-AD80-4C64-AD2E-08E9255E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8868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9CBF5-A057-4F44-99AE-18FBF073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01556"/>
            <a:ext cx="8184097" cy="47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089"/>
          </a:xfrm>
          <a:gradFill>
            <a:gsLst>
              <a:gs pos="814">
                <a:srgbClr val="FFFF00"/>
              </a:gs>
              <a:gs pos="100000">
                <a:srgbClr val="92D050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84000"/>
                </a:schemeClr>
              </a:gs>
            </a:gsLst>
            <a:path path="circle">
              <a:fillToRect l="100000" t="100000"/>
            </a:path>
          </a:gradFill>
        </p:spPr>
        <p:txBody>
          <a:bodyPr>
            <a:normAutofit fontScale="90000"/>
          </a:bodyPr>
          <a:lstStyle/>
          <a:p>
            <a:r>
              <a:rPr lang="en-US" b="1" dirty="0"/>
              <a:t>Some examples of tables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2A012-2174-4549-BADC-9BD51C94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872F4-63B9-40B9-B3A9-E53E608E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1" y="1049826"/>
            <a:ext cx="8229600" cy="4670591"/>
          </a:xfrm>
        </p:spPr>
      </p:pic>
    </p:spTree>
    <p:extLst>
      <p:ext uri="{BB962C8B-B14F-4D97-AF65-F5344CB8AC3E}">
        <p14:creationId xmlns:p14="http://schemas.microsoft.com/office/powerpoint/2010/main" val="112034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110"/>
          </a:xfrm>
          <a:gradFill>
            <a:gsLst>
              <a:gs pos="814">
                <a:srgbClr val="F5F8FC">
                  <a:alpha val="49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b="1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2"/>
            <a:ext cx="5185211" cy="3422498"/>
          </a:xfrm>
          <a:gradFill>
            <a:gsLst>
              <a:gs pos="814">
                <a:srgbClr val="F5F8FC">
                  <a:alpha val="67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1. Finalize AWS-Zendesk form design.</a:t>
            </a:r>
          </a:p>
          <a:p>
            <a:r>
              <a:rPr lang="en-US" dirty="0"/>
              <a:t>2. Collaborate with AWS for during the test phase to make improvements.</a:t>
            </a:r>
          </a:p>
          <a:p>
            <a:r>
              <a:rPr lang="en-US" dirty="0"/>
              <a:t>3. Monitor feedback processes for further automation.</a:t>
            </a:r>
          </a:p>
          <a:p>
            <a:r>
              <a:rPr lang="en-US" dirty="0"/>
              <a:t>4. Create detailed Notion articles for documented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FA485-4861-49C1-B42F-7E83D43D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110"/>
          </a:xfrm>
          <a:gradFill>
            <a:gsLst>
              <a:gs pos="814">
                <a:srgbClr val="F5F8FC">
                  <a:alpha val="49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/>
              <a:t>Thank you!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48912" cy="3197149"/>
          </a:xfrm>
          <a:gradFill>
            <a:gsLst>
              <a:gs pos="53000">
                <a:srgbClr val="F5F8FC">
                  <a:alpha val="67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Thank you for taking your time to watch what is probably the most boring presentation you have seen so far. 😄</a:t>
            </a:r>
          </a:p>
          <a:p>
            <a:r>
              <a:rPr lang="en-US" dirty="0"/>
              <a:t>If you have any questions, please feel free to ask! 😊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E0DD-0712-4909-9715-48672D2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443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2098"/>
          </a:xfrm>
          <a:gradFill>
            <a:gsLst>
              <a:gs pos="814">
                <a:srgbClr val="F5F8FC">
                  <a:alpha val="77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66000"/>
                </a:schemeClr>
              </a:gs>
            </a:gsLst>
            <a:lin ang="5400000" scaled="1"/>
          </a:gra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dirty="0"/>
              <a:t>Key Accomplishments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Process Improvements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Challenges and Solutions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Next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021EC-C898-4876-8678-01BEC936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8429"/>
          </a:xfrm>
          <a:gradFill>
            <a:gsLst>
              <a:gs pos="814">
                <a:srgbClr val="F5F8FC"/>
              </a:gs>
              <a:gs pos="31000">
                <a:srgbClr val="92D05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4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b="1" dirty="0"/>
              <a:t>Key Accomplishments</a:t>
            </a:r>
            <a:r>
              <a:rPr lang="en-US" b="1" dirty="0"/>
              <a:t> of this week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523236" cy="3591511"/>
          </a:xfrm>
          <a:gradFill>
            <a:gsLst>
              <a:gs pos="814">
                <a:srgbClr val="F5F8FC"/>
              </a:gs>
              <a:gs pos="31000">
                <a:srgbClr val="92D050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8000"/>
                </a:schemeClr>
              </a:gs>
            </a:gsLst>
            <a:lin ang="5400000" scaled="1"/>
          </a:gradFill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dirty="0"/>
              <a:t>- Resolved Zendesk auto-assignment issue, improving ticket</a:t>
            </a:r>
            <a:r>
              <a:rPr lang="en-US" dirty="0"/>
              <a:t>s rooting</a:t>
            </a:r>
            <a:r>
              <a:rPr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</a:t>
            </a:r>
            <a:r>
              <a:rPr lang="en-US" dirty="0"/>
              <a:t>Modified</a:t>
            </a:r>
            <a:r>
              <a:rPr dirty="0"/>
              <a:t> Zendesk forms with </a:t>
            </a:r>
            <a:r>
              <a:rPr lang="en-US" dirty="0"/>
              <a:t>custom</a:t>
            </a:r>
            <a:r>
              <a:rPr dirty="0"/>
              <a:t> fields for</a:t>
            </a:r>
            <a:r>
              <a:rPr lang="en-US" dirty="0"/>
              <a:t> better </a:t>
            </a:r>
            <a:r>
              <a:rPr dirty="0"/>
              <a:t>usability and API integration.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Set up </a:t>
            </a:r>
            <a:r>
              <a:rPr lang="en-US" dirty="0"/>
              <a:t>Zendesk - </a:t>
            </a:r>
            <a:r>
              <a:rPr dirty="0"/>
              <a:t>Slack integrations for feedback notifications.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Developed a Python script for generating </a:t>
            </a:r>
            <a:r>
              <a:rPr lang="en-US" dirty="0"/>
              <a:t>customized</a:t>
            </a:r>
            <a:r>
              <a:rPr dirty="0"/>
              <a:t> Zendesk reports.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</a:t>
            </a:r>
            <a:r>
              <a:rPr lang="en-US" dirty="0"/>
              <a:t>Started setup:</a:t>
            </a:r>
            <a:r>
              <a:rPr dirty="0"/>
              <a:t> AWS-Zendesk integration with webhook.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1AC5E-E058-4FC2-BA95-F0798D77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8084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b="1" dirty="0"/>
              <a:t>Process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081204" cy="3565510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dirty="0"/>
              <a:t>- Delete inactive API keys in Zendesk for enhanced security.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Implement Knowledge Base (KB) documentation for all solutions</a:t>
            </a:r>
            <a:r>
              <a:rPr lang="en-US" dirty="0"/>
              <a:t> - Zendesk</a:t>
            </a:r>
            <a:r>
              <a:rPr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dirty="0"/>
              <a:t>- Automate feedback synchronization in Canny using Autopilot.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34D7E-E761-4EC0-8FD0-56743C51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44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b="1" dirty="0"/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5380226" cy="3166813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77500" lnSpcReduction="20000"/>
          </a:bodyPr>
          <a:lstStyle/>
          <a:p>
            <a:r>
              <a:rPr dirty="0"/>
              <a:t>- </a:t>
            </a:r>
            <a:r>
              <a:rPr b="1" dirty="0"/>
              <a:t>Challenge: </a:t>
            </a:r>
            <a:r>
              <a:rPr dirty="0"/>
              <a:t>Users may struggle with AWS form fields.</a:t>
            </a:r>
          </a:p>
          <a:p>
            <a:r>
              <a:rPr dirty="0"/>
              <a:t>  </a:t>
            </a:r>
            <a:r>
              <a:rPr b="1" dirty="0"/>
              <a:t>Solution: </a:t>
            </a:r>
            <a:r>
              <a:rPr dirty="0"/>
              <a:t>Simplify form design and auto-populate technical fields.</a:t>
            </a:r>
          </a:p>
          <a:p>
            <a:r>
              <a:rPr dirty="0"/>
              <a:t>- </a:t>
            </a:r>
            <a:r>
              <a:rPr b="1" dirty="0"/>
              <a:t>Challenge: </a:t>
            </a:r>
            <a:r>
              <a:rPr dirty="0"/>
              <a:t>Manual ticket synchronization</a:t>
            </a:r>
            <a:r>
              <a:rPr lang="en-US" dirty="0"/>
              <a:t> in Canny from Zendesk</a:t>
            </a:r>
            <a:r>
              <a:rPr dirty="0"/>
              <a:t>.</a:t>
            </a:r>
          </a:p>
          <a:p>
            <a:r>
              <a:rPr dirty="0"/>
              <a:t>  </a:t>
            </a:r>
            <a:r>
              <a:rPr b="1" dirty="0"/>
              <a:t>Solution: </a:t>
            </a:r>
            <a:r>
              <a:rPr dirty="0"/>
              <a:t>Plan for automation with Canny Autopilot.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467C-2A41-4949-BD7F-35ECA2C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44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/>
              <a:t>Zendesk – AWS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1179"/>
            <a:ext cx="7109351" cy="5043283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Ticket Creation Process in Zendesk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User-Facing Form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fill out a simplified form in </a:t>
            </a:r>
            <a:r>
              <a:rPr lang="en-US" b="1" dirty="0"/>
              <a:t>Zendesk</a:t>
            </a:r>
            <a:r>
              <a:rPr lang="en-US" dirty="0"/>
              <a:t> with the following fields: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Subject</a:t>
            </a:r>
            <a:r>
              <a:rPr lang="en-US" dirty="0"/>
              <a:t> (AWS field: </a:t>
            </a:r>
            <a:r>
              <a:rPr lang="en-US" b="1" dirty="0"/>
              <a:t>subject</a:t>
            </a:r>
            <a:r>
              <a:rPr lang="en-US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 (AWS field: </a:t>
            </a:r>
            <a:r>
              <a:rPr lang="en-US" b="1" dirty="0" err="1"/>
              <a:t>communicationBody</a:t>
            </a:r>
            <a:r>
              <a:rPr lang="en-US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Severity</a:t>
            </a:r>
            <a:r>
              <a:rPr lang="en-US" dirty="0"/>
              <a:t> (AWS field: </a:t>
            </a:r>
            <a:r>
              <a:rPr lang="en-US" b="1" dirty="0" err="1"/>
              <a:t>severityCode</a:t>
            </a:r>
            <a:r>
              <a:rPr lang="en-US" dirty="0"/>
              <a:t>): Dropdown options like Low, Medium, High.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Issue Type</a:t>
            </a:r>
            <a:r>
              <a:rPr lang="en-US" dirty="0"/>
              <a:t> (AWS field: </a:t>
            </a:r>
            <a:r>
              <a:rPr lang="en-US" b="1" dirty="0" err="1"/>
              <a:t>issueType</a:t>
            </a:r>
            <a:r>
              <a:rPr lang="en-US" dirty="0"/>
              <a:t>): Dropdown options like Bug, Configuration Issue, Support Request, etc.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Language</a:t>
            </a:r>
            <a:r>
              <a:rPr lang="en-US" dirty="0"/>
              <a:t> (AWS field: </a:t>
            </a:r>
            <a:r>
              <a:rPr lang="en-US" b="1" dirty="0"/>
              <a:t>language</a:t>
            </a:r>
            <a:r>
              <a:rPr lang="en-US" dirty="0"/>
              <a:t>): Dropdown options like </a:t>
            </a:r>
            <a:r>
              <a:rPr lang="en-US" dirty="0" err="1"/>
              <a:t>en</a:t>
            </a:r>
            <a:r>
              <a:rPr lang="en-US" dirty="0"/>
              <a:t>-US, </a:t>
            </a:r>
            <a:r>
              <a:rPr lang="en-US" dirty="0" err="1"/>
              <a:t>fr</a:t>
            </a:r>
            <a:r>
              <a:rPr lang="en-US" dirty="0"/>
              <a:t>-FR, etc.</a:t>
            </a:r>
          </a:p>
          <a:p>
            <a:pPr marL="914400" lvl="2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Automatic Technical Field Population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serviceCode</a:t>
            </a:r>
            <a:r>
              <a:rPr lang="en-US" dirty="0"/>
              <a:t> (always set to "</a:t>
            </a:r>
            <a:r>
              <a:rPr lang="en-US" dirty="0" err="1"/>
              <a:t>SageMaker</a:t>
            </a:r>
            <a:r>
              <a:rPr lang="en-US" dirty="0"/>
              <a:t>"), </a:t>
            </a:r>
            <a:r>
              <a:rPr lang="en-US" b="1" dirty="0" err="1"/>
              <a:t>categoryCode</a:t>
            </a:r>
            <a:r>
              <a:rPr lang="en-US" dirty="0"/>
              <a:t> (set to a specific category related to </a:t>
            </a:r>
            <a:r>
              <a:rPr lang="en-US" dirty="0" err="1"/>
              <a:t>SageMaker</a:t>
            </a:r>
            <a:r>
              <a:rPr lang="en-US" dirty="0"/>
              <a:t> issues), and </a:t>
            </a:r>
            <a:r>
              <a:rPr lang="en-US" b="1" dirty="0"/>
              <a:t>region</a:t>
            </a:r>
            <a:r>
              <a:rPr lang="en-US" dirty="0"/>
              <a:t> (set to a fixed value like "us-east-1") are automatically populated by the backend system (Lambda function).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467C-2A41-4949-BD7F-35ECA2C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44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/>
              <a:t>Zendesk – AWS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1180"/>
            <a:ext cx="7109351" cy="3881866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Data Transmission to AWS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EventBridge</a:t>
            </a:r>
            <a:r>
              <a:rPr lang="en-US" b="1" dirty="0"/>
              <a:t> and Lambda Integration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ticket is submitted in Zendesk, the data is sent to </a:t>
            </a:r>
            <a:r>
              <a:rPr lang="en-US" b="1" dirty="0" err="1"/>
              <a:t>EventBridge</a:t>
            </a:r>
            <a:r>
              <a:rPr lang="en-US" dirty="0"/>
              <a:t>, which then triggers the </a:t>
            </a:r>
            <a:r>
              <a:rPr lang="en-US" b="1" dirty="0"/>
              <a:t>Lambda function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Lambda function</a:t>
            </a:r>
            <a:r>
              <a:rPr lang="en-US" dirty="0"/>
              <a:t> processes the data and automatically fills in the required technical fields such as </a:t>
            </a:r>
            <a:r>
              <a:rPr lang="en-US" b="1" dirty="0" err="1"/>
              <a:t>serviceCode</a:t>
            </a:r>
            <a:r>
              <a:rPr lang="en-US" dirty="0"/>
              <a:t>, </a:t>
            </a:r>
            <a:r>
              <a:rPr lang="en-US" b="1" dirty="0" err="1"/>
              <a:t>categoryCode</a:t>
            </a:r>
            <a:r>
              <a:rPr lang="en-US" dirty="0"/>
              <a:t>, and </a:t>
            </a:r>
            <a:r>
              <a:rPr lang="en-US" b="1" dirty="0"/>
              <a:t>region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completed ticket is forwarded to the </a:t>
            </a:r>
            <a:r>
              <a:rPr lang="en-US" b="1" dirty="0"/>
              <a:t>AWS Support API</a:t>
            </a:r>
            <a:r>
              <a:rPr lang="en-US" dirty="0"/>
              <a:t> to create a case.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 Support Case Creation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AWS Support API</a:t>
            </a:r>
            <a:r>
              <a:rPr lang="en-US" dirty="0"/>
              <a:t> receives the ticket and creates a case in the AWS system with all the required information, including the technical fields that were auto-filled.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467C-2A41-4949-BD7F-35ECA2C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3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44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/>
              <a:t>Zendesk – AWS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60"/>
            <a:ext cx="5774587" cy="5616410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/>
              <a:t>AWS Requirements and Setup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400" b="1" dirty="0"/>
              <a:t>IAM Role and Permissions:</a:t>
            </a:r>
          </a:p>
          <a:p>
            <a:endParaRPr lang="en-US" sz="1400" b="1" dirty="0"/>
          </a:p>
          <a:p>
            <a:pPr marL="0" indent="0">
              <a:buNone/>
            </a:pPr>
            <a:r>
              <a:rPr lang="en-US" sz="1900" dirty="0"/>
              <a:t>A dedicated IAM role is required to grant permissions for interacting with the AWS Support API and Lambda execution.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900" b="1" dirty="0"/>
              <a:t>The role must include:</a:t>
            </a:r>
          </a:p>
          <a:p>
            <a:pPr marL="0" indent="0">
              <a:buNone/>
            </a:pPr>
            <a:endParaRPr lang="en-US" sz="1900" dirty="0"/>
          </a:p>
          <a:p>
            <a:pPr lvl="1"/>
            <a:r>
              <a:rPr lang="en-US" sz="1600" dirty="0" err="1"/>
              <a:t>aws-support:CreateCase</a:t>
            </a:r>
            <a:r>
              <a:rPr lang="en-US" sz="1600" dirty="0"/>
              <a:t>: To create support tickets.</a:t>
            </a:r>
          </a:p>
          <a:p>
            <a:pPr lvl="1"/>
            <a:r>
              <a:rPr lang="en-US" sz="1600" dirty="0" err="1"/>
              <a:t>aws-support:DescribeServices</a:t>
            </a:r>
            <a:r>
              <a:rPr lang="en-US" sz="1600" dirty="0"/>
              <a:t>: To get service information for categorization.</a:t>
            </a:r>
          </a:p>
          <a:p>
            <a:pPr lvl="1"/>
            <a:r>
              <a:rPr lang="en-US" sz="1600" dirty="0"/>
              <a:t>Lambda Execution Permissions: For Lambda to execute and interact with CloudWatch for logs.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600" b="1" dirty="0"/>
              <a:t>Lambda Function:</a:t>
            </a:r>
          </a:p>
          <a:p>
            <a:pPr marL="400050" lvl="1" indent="0">
              <a:buNone/>
            </a:pPr>
            <a:endParaRPr lang="en-US" sz="1700" b="1" dirty="0"/>
          </a:p>
          <a:p>
            <a:pPr lvl="1"/>
            <a:r>
              <a:rPr lang="en-US" sz="1700" dirty="0"/>
              <a:t>Lambda function processes the ticket data, automatically populates the technical fields, and forwards the processed ticket to AWS Support API.</a:t>
            </a:r>
          </a:p>
          <a:p>
            <a:pPr lvl="1"/>
            <a:r>
              <a:rPr lang="en-US" sz="1700" dirty="0"/>
              <a:t>The Lambda function ensures that the ticket has all required information, even though the user only fills in the basic form.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500" b="1" dirty="0" err="1"/>
              <a:t>EventBridge</a:t>
            </a:r>
            <a:r>
              <a:rPr lang="en-US" sz="1500" b="1" dirty="0"/>
              <a:t> Setup:</a:t>
            </a:r>
          </a:p>
          <a:p>
            <a:pPr marL="0" indent="0">
              <a:buNone/>
            </a:pPr>
            <a:r>
              <a:rPr lang="en-US" sz="1500" dirty="0" err="1"/>
              <a:t>EventBridge</a:t>
            </a:r>
            <a:r>
              <a:rPr lang="en-US" sz="1500" dirty="0"/>
              <a:t> will listen for events from Zendesk and trigger the Lambda function to process the data, ensuring the automated flow from Zendesk to AWS.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467C-2A41-4949-BD7F-35ECA2C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44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b="1" dirty="0"/>
              <a:t>Zendesk – AWS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467C-2A41-4949-BD7F-35ECA2C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60" y="6101778"/>
            <a:ext cx="2514040" cy="6863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8E09E5-F004-434A-969A-939375F3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73" y="1266509"/>
            <a:ext cx="5460775" cy="5017282"/>
          </a:xfrm>
          <a:gradFill>
            <a:gsLst>
              <a:gs pos="814">
                <a:srgbClr val="F5F8FC">
                  <a:alpha val="49000"/>
                </a:srgbClr>
              </a:gs>
              <a:gs pos="31000">
                <a:srgbClr val="92D050"/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20000"/>
                </a:schemeClr>
              </a:gs>
            </a:gsLst>
            <a:lin ang="5400000" scaled="1"/>
          </a:gra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User Experience and No AWS Account Required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AWS Account Needed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Users do not need an AWS account</a:t>
            </a:r>
            <a:r>
              <a:rPr lang="en-US" dirty="0"/>
              <a:t> to create tickets or communicate with AWS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ticket-related communication occurs within </a:t>
            </a:r>
            <a:r>
              <a:rPr lang="en-US" b="1" dirty="0"/>
              <a:t>Zendesk</a:t>
            </a:r>
            <a:r>
              <a:rPr lang="en-US" dirty="0"/>
              <a:t>, which acts as the interface between the user and AWS Support.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Automatic AWS Responses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AWS engineers</a:t>
            </a:r>
            <a:r>
              <a:rPr lang="en-US" dirty="0"/>
              <a:t> respond to tickets, and the responses are automatically sent to </a:t>
            </a:r>
            <a:r>
              <a:rPr lang="en-US" b="1" dirty="0"/>
              <a:t>Zendesk</a:t>
            </a:r>
            <a:r>
              <a:rPr lang="en-US" dirty="0"/>
              <a:t>, where users can see the updates.</a:t>
            </a:r>
          </a:p>
          <a:p>
            <a:pPr marL="457200" lvl="1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Ticket Closure</a:t>
            </a:r>
            <a:r>
              <a:rPr lang="en-US" dirty="0"/>
              <a:t>: Once the case is resolved, AWS closes the ticket, and the user is notified via Zendesk.</a:t>
            </a:r>
          </a:p>
          <a:p>
            <a:pPr marL="457200" lvl="1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can also provide feedback on the support process.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Seamless User Interaction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user interacts entirely within Zendesk, with all technical details handled in the background. AWS Support interacts directly through Zendesk, making the process transparent to the end user.</a:t>
            </a:r>
          </a:p>
        </p:txBody>
      </p:sp>
    </p:spTree>
    <p:extLst>
      <p:ext uri="{BB962C8B-B14F-4D97-AF65-F5344CB8AC3E}">
        <p14:creationId xmlns:p14="http://schemas.microsoft.com/office/powerpoint/2010/main" val="7345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1234</Words>
  <Application>Microsoft Office PowerPoint</Application>
  <PresentationFormat>On-screen Show (4:3)</PresentationFormat>
  <Paragraphs>132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Abstra Weekly Support</vt:lpstr>
      <vt:lpstr>Agenda</vt:lpstr>
      <vt:lpstr>Key Accomplishments of this week</vt:lpstr>
      <vt:lpstr>Process Improvements</vt:lpstr>
      <vt:lpstr>Challenges and Solutions</vt:lpstr>
      <vt:lpstr>Zendesk – AWS integration</vt:lpstr>
      <vt:lpstr>Zendesk – AWS integration</vt:lpstr>
      <vt:lpstr>Zendesk – AWS integration</vt:lpstr>
      <vt:lpstr>Zendesk – AWS integration</vt:lpstr>
      <vt:lpstr>Resolved Zendesk Tickets</vt:lpstr>
      <vt:lpstr>Independent Exploration </vt:lpstr>
      <vt:lpstr>Some examples of tables </vt:lpstr>
      <vt:lpstr>Some examples of tables </vt:lpstr>
      <vt:lpstr>Some examples of tables </vt:lpstr>
      <vt:lpstr>Next Steps</vt:lpstr>
      <vt:lpstr>Thank you! 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 Weekly Support</dc:title>
  <dc:subject/>
  <dc:creator>LM_Win10</dc:creator>
  <cp:keywords/>
  <dc:description>generated using python-pptx</dc:description>
  <cp:lastModifiedBy>Lazar Milicevic</cp:lastModifiedBy>
  <cp:revision>22</cp:revision>
  <dcterms:created xsi:type="dcterms:W3CDTF">2013-01-27T09:14:16Z</dcterms:created>
  <dcterms:modified xsi:type="dcterms:W3CDTF">2025-01-21T10:03:55Z</dcterms:modified>
  <cp:category/>
</cp:coreProperties>
</file>